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80" r:id="rId3"/>
    <p:sldId id="256" r:id="rId4"/>
    <p:sldId id="270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15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705" y="2395051"/>
            <a:ext cx="9526589" cy="1971645"/>
          </a:xfrm>
        </p:spPr>
        <p:txBody>
          <a:bodyPr/>
          <a:lstStyle/>
          <a:p>
            <a:r>
              <a:rPr lang="en-US" sz="7200" dirty="0"/>
              <a:t>Any Questions about the Exam Material?</a:t>
            </a:r>
          </a:p>
        </p:txBody>
      </p:sp>
    </p:spTree>
    <p:extLst>
      <p:ext uri="{BB962C8B-B14F-4D97-AF65-F5344CB8AC3E}">
        <p14:creationId xmlns:p14="http://schemas.microsoft.com/office/powerpoint/2010/main" val="370252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Interpolation Example 2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plug in our data points: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−0)(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−0)(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−0)(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598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Interpolation Example 2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continue on with this procedure, but I’m going to stop here.</a:t>
            </a:r>
          </a:p>
          <a:p>
            <a:r>
              <a:rPr lang="en-US" dirty="0"/>
              <a:t>This method is very straightforward to implement.</a:t>
            </a:r>
          </a:p>
          <a:p>
            <a:r>
              <a:rPr lang="en-US" dirty="0"/>
              <a:t>It does require a large amount of computation however.</a:t>
            </a:r>
          </a:p>
          <a:p>
            <a:r>
              <a:rPr lang="en-US" dirty="0"/>
              <a:t>We form multiple degree n-1 polynomials that can cause a lot of computer precision issues.</a:t>
            </a:r>
          </a:p>
          <a:p>
            <a:r>
              <a:rPr lang="en-US" dirty="0"/>
              <a:t>We also were not able to reuse any of the work that we did in the degree 1 polynomial case.</a:t>
            </a:r>
          </a:p>
          <a:p>
            <a:r>
              <a:rPr lang="en-US" dirty="0"/>
              <a:t>Let’s move on to using the Newton’s Difference Method.</a:t>
            </a:r>
          </a:p>
        </p:txBody>
      </p:sp>
    </p:spTree>
    <p:extLst>
      <p:ext uri="{BB962C8B-B14F-4D97-AF65-F5344CB8AC3E}">
        <p14:creationId xmlns:p14="http://schemas.microsoft.com/office/powerpoint/2010/main" val="2108849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Interpolation 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Using the Newton’s Difference Formula to find an approximating polynomial of degree 1 for the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using the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first need to find the differences so let’s form the table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5399984"/>
                  </p:ext>
                </p:extLst>
              </p:nvPr>
            </p:nvGraphicFramePr>
            <p:xfrm>
              <a:off x="4490063" y="4150658"/>
              <a:ext cx="2173037" cy="13765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395">
                      <a:extLst>
                        <a:ext uri="{9D8B030D-6E8A-4147-A177-3AD203B41FA5}">
                          <a16:colId xmlns:a16="http://schemas.microsoft.com/office/drawing/2014/main" val="344731601"/>
                        </a:ext>
                      </a:extLst>
                    </a:gridCol>
                    <a:gridCol w="842210">
                      <a:extLst>
                        <a:ext uri="{9D8B030D-6E8A-4147-A177-3AD203B41FA5}">
                          <a16:colId xmlns:a16="http://schemas.microsoft.com/office/drawing/2014/main" val="1202363754"/>
                        </a:ext>
                      </a:extLst>
                    </a:gridCol>
                    <a:gridCol w="926432">
                      <a:extLst>
                        <a:ext uri="{9D8B030D-6E8A-4147-A177-3AD203B41FA5}">
                          <a16:colId xmlns:a16="http://schemas.microsoft.com/office/drawing/2014/main" val="2039729381"/>
                        </a:ext>
                      </a:extLst>
                    </a:gridCol>
                  </a:tblGrid>
                  <a:tr h="4039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sin(x)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r>
                            <a:rPr lang="en-US" baseline="30000" dirty="0"/>
                            <a:t>st</a:t>
                          </a:r>
                          <a:r>
                            <a:rPr lang="en-US" dirty="0"/>
                            <a:t> DD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8723627"/>
                      </a:ext>
                    </a:extLst>
                  </a:tr>
                  <a:tr h="35432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3335627"/>
                      </a:ext>
                    </a:extLst>
                  </a:tr>
                  <a:tr h="532707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93855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5399984"/>
                  </p:ext>
                </p:extLst>
              </p:nvPr>
            </p:nvGraphicFramePr>
            <p:xfrm>
              <a:off x="4490063" y="4150658"/>
              <a:ext cx="2173037" cy="13765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395">
                      <a:extLst>
                        <a:ext uri="{9D8B030D-6E8A-4147-A177-3AD203B41FA5}">
                          <a16:colId xmlns:a16="http://schemas.microsoft.com/office/drawing/2014/main" val="344731601"/>
                        </a:ext>
                      </a:extLst>
                    </a:gridCol>
                    <a:gridCol w="842210">
                      <a:extLst>
                        <a:ext uri="{9D8B030D-6E8A-4147-A177-3AD203B41FA5}">
                          <a16:colId xmlns:a16="http://schemas.microsoft.com/office/drawing/2014/main" val="1202363754"/>
                        </a:ext>
                      </a:extLst>
                    </a:gridCol>
                    <a:gridCol w="926432">
                      <a:extLst>
                        <a:ext uri="{9D8B030D-6E8A-4147-A177-3AD203B41FA5}">
                          <a16:colId xmlns:a16="http://schemas.microsoft.com/office/drawing/2014/main" val="2039729381"/>
                        </a:ext>
                      </a:extLst>
                    </a:gridCol>
                  </a:tblGrid>
                  <a:tr h="4039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sin(x)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r>
                            <a:rPr lang="en-US" baseline="30000" dirty="0"/>
                            <a:t>st</a:t>
                          </a:r>
                          <a:r>
                            <a:rPr lang="en-US" dirty="0"/>
                            <a:t> DD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872362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3335627"/>
                      </a:ext>
                    </a:extLst>
                  </a:tr>
                  <a:tr h="606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93" t="-132000" r="-440299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4641" t="-132000" r="-2614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93855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6301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Interpolation Example 3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Newton’s Divided Difference formula tells us: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only need the first two terms: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way is pretty straightforward, right?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27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Interpolation Example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Using the Newton’s Difference Formula to find an approximating polynomial of degree 3 for the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using the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first need to find the differences so let’s form the table: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6737585"/>
                  </p:ext>
                </p:extLst>
              </p:nvPr>
            </p:nvGraphicFramePr>
            <p:xfrm>
              <a:off x="3257358" y="3874675"/>
              <a:ext cx="4779736" cy="25252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5312">
                      <a:extLst>
                        <a:ext uri="{9D8B030D-6E8A-4147-A177-3AD203B41FA5}">
                          <a16:colId xmlns:a16="http://schemas.microsoft.com/office/drawing/2014/main" val="2416485325"/>
                        </a:ext>
                      </a:extLst>
                    </a:gridCol>
                    <a:gridCol w="948086">
                      <a:extLst>
                        <a:ext uri="{9D8B030D-6E8A-4147-A177-3AD203B41FA5}">
                          <a16:colId xmlns:a16="http://schemas.microsoft.com/office/drawing/2014/main" val="287665756"/>
                        </a:ext>
                      </a:extLst>
                    </a:gridCol>
                    <a:gridCol w="978071">
                      <a:extLst>
                        <a:ext uri="{9D8B030D-6E8A-4147-A177-3AD203B41FA5}">
                          <a16:colId xmlns:a16="http://schemas.microsoft.com/office/drawing/2014/main" val="3246986790"/>
                        </a:ext>
                      </a:extLst>
                    </a:gridCol>
                    <a:gridCol w="1046747">
                      <a:extLst>
                        <a:ext uri="{9D8B030D-6E8A-4147-A177-3AD203B41FA5}">
                          <a16:colId xmlns:a16="http://schemas.microsoft.com/office/drawing/2014/main" val="1607901435"/>
                        </a:ext>
                      </a:extLst>
                    </a:gridCol>
                    <a:gridCol w="1341520">
                      <a:extLst>
                        <a:ext uri="{9D8B030D-6E8A-4147-A177-3AD203B41FA5}">
                          <a16:colId xmlns:a16="http://schemas.microsoft.com/office/drawing/2014/main" val="295509254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sin(x)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r>
                            <a:rPr lang="en-US" baseline="30000" dirty="0"/>
                            <a:t>st</a:t>
                          </a:r>
                          <a:r>
                            <a:rPr lang="en-US" dirty="0"/>
                            <a:t> DD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r>
                            <a:rPr lang="en-US" baseline="30000" dirty="0"/>
                            <a:t>nd</a:t>
                          </a:r>
                          <a:r>
                            <a:rPr lang="en-US" dirty="0"/>
                            <a:t> DD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:r>
                            <a:rPr lang="en-US" baseline="30000" dirty="0"/>
                            <a:t>rd</a:t>
                          </a:r>
                          <a:r>
                            <a:rPr lang="en-US" baseline="0" dirty="0"/>
                            <a:t> DD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3294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16579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0.9549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9581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0.6990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-0.2443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1956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0.2559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-0.4232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-0.1139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9443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6737585"/>
                  </p:ext>
                </p:extLst>
              </p:nvPr>
            </p:nvGraphicFramePr>
            <p:xfrm>
              <a:off x="3257358" y="3874675"/>
              <a:ext cx="4779736" cy="25252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5312">
                      <a:extLst>
                        <a:ext uri="{9D8B030D-6E8A-4147-A177-3AD203B41FA5}">
                          <a16:colId xmlns:a16="http://schemas.microsoft.com/office/drawing/2014/main" val="2416485325"/>
                        </a:ext>
                      </a:extLst>
                    </a:gridCol>
                    <a:gridCol w="948086">
                      <a:extLst>
                        <a:ext uri="{9D8B030D-6E8A-4147-A177-3AD203B41FA5}">
                          <a16:colId xmlns:a16="http://schemas.microsoft.com/office/drawing/2014/main" val="287665756"/>
                        </a:ext>
                      </a:extLst>
                    </a:gridCol>
                    <a:gridCol w="978071">
                      <a:extLst>
                        <a:ext uri="{9D8B030D-6E8A-4147-A177-3AD203B41FA5}">
                          <a16:colId xmlns:a16="http://schemas.microsoft.com/office/drawing/2014/main" val="3246986790"/>
                        </a:ext>
                      </a:extLst>
                    </a:gridCol>
                    <a:gridCol w="1046747">
                      <a:extLst>
                        <a:ext uri="{9D8B030D-6E8A-4147-A177-3AD203B41FA5}">
                          <a16:colId xmlns:a16="http://schemas.microsoft.com/office/drawing/2014/main" val="1607901435"/>
                        </a:ext>
                      </a:extLst>
                    </a:gridCol>
                    <a:gridCol w="1341520">
                      <a:extLst>
                        <a:ext uri="{9D8B030D-6E8A-4147-A177-3AD203B41FA5}">
                          <a16:colId xmlns:a16="http://schemas.microsoft.com/office/drawing/2014/main" val="295509254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sin(x)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r>
                            <a:rPr lang="en-US" baseline="30000" dirty="0" smtClean="0"/>
                            <a:t>st</a:t>
                          </a:r>
                          <a:r>
                            <a:rPr lang="en-US" dirty="0" smtClean="0"/>
                            <a:t> DD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r>
                            <a:rPr lang="en-US" baseline="30000" dirty="0" smtClean="0"/>
                            <a:t>nd</a:t>
                          </a:r>
                          <a:r>
                            <a:rPr lang="en-US" dirty="0" smtClean="0"/>
                            <a:t> DD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r>
                            <a:rPr lang="en-US" baseline="30000" dirty="0" smtClean="0"/>
                            <a:t>rd</a:t>
                          </a:r>
                          <a:r>
                            <a:rPr lang="en-US" baseline="0" dirty="0" smtClean="0"/>
                            <a:t> DD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3294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1657987"/>
                      </a:ext>
                    </a:extLst>
                  </a:tr>
                  <a:tr h="5593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138043" r="-938158" b="-220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359" t="-138043" r="-357051" b="-220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0.9549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9581259"/>
                      </a:ext>
                    </a:extLst>
                  </a:tr>
                  <a:tr h="6667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200917" r="-938158" b="-86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359" t="-200917" r="-357051" b="-86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0.6990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-0.2443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1956223"/>
                      </a:ext>
                    </a:extLst>
                  </a:tr>
                  <a:tr h="5575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356522" r="-938158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0.2559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-0.4232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-0.1139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9443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6216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Interpolation Example 4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Newton’s Divided Difference formula tells us: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Plugging in the DDs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dirty="0"/>
                      <m:t>0.9549</m:t>
                    </m:r>
                    <m:r>
                      <m:rPr>
                        <m:nor/>
                      </m:rPr>
                      <a:rPr lang="en-US" b="0" i="0" dirty="0" smtClean="0"/>
                      <m:t>∗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dirty="0"/>
                      <m:t>0.2443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−0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dirty="0"/>
                      <m:t>0.1139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−0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Putting this in the nested form can gain us some efficiency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0.9549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0.2443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0.1139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))) </m:t>
                    </m:r>
                  </m:oMath>
                </a14:m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have converted the sine function into a polynomial with 6 coefficient/points that requires only 3 adds and 3 multiplies to compute.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How good is it?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453" b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895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Interpolation Example 4 </a:t>
            </a:r>
            <a:r>
              <a:rPr lang="en-US" dirty="0" err="1"/>
              <a:t>cont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430" y="1739817"/>
            <a:ext cx="6811140" cy="41957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68152" y="5935579"/>
            <a:ext cx="90805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23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Interpolation Example 4 </a:t>
            </a:r>
            <a:r>
              <a:rPr lang="en-US" dirty="0" err="1"/>
              <a:t>cont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416" y="2052638"/>
            <a:ext cx="6824944" cy="4195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416" y="3591427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Pretty good!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998" y="3695175"/>
            <a:ext cx="3740277" cy="18636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03222" y="6285401"/>
            <a:ext cx="90805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34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good is pretty good here?</a:t>
                </a:r>
              </a:p>
              <a:p>
                <a:r>
                  <a:rPr lang="en-US" dirty="0"/>
                  <a:t>In general, can we determine how good our approximation will be?</a:t>
                </a:r>
              </a:p>
              <a:p>
                <a:r>
                  <a:rPr lang="en-US" dirty="0"/>
                  <a:t>We can put a pretty good bound on the error using the Interpolation Error Formula,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+1)!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.</a:t>
                </a:r>
              </a:p>
              <a:p>
                <a:pPr lvl="1"/>
                <a:r>
                  <a:rPr lang="en-US" dirty="0"/>
                  <a:t>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is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From our problem from before, we have,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What is the largest our error can be?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021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 Error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From our problem from before, we have,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What is the largest our error can be?</a:t>
                </a:r>
              </a:p>
              <a:p>
                <a:r>
                  <a:rPr lang="en-US" dirty="0"/>
                  <a:t>Well, where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the largest?</a:t>
                </a:r>
              </a:p>
              <a:p>
                <a:pPr lvl="1"/>
                <a:r>
                  <a:rPr lang="en-US" dirty="0"/>
                  <a:t>Clearly it can not be larger than 1.</a:t>
                </a:r>
              </a:p>
              <a:p>
                <a:r>
                  <a:rPr lang="en-US" dirty="0"/>
                  <a:t>We can bound the error as,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−0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At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the error is bounded by,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0.00005348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1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250658"/>
            <a:ext cx="7481760" cy="63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97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 Error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Find an upper bound for the error at the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=0.25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0.75 </m:t>
                    </m:r>
                  </m:oMath>
                </a14:m>
                <a:r>
                  <a:rPr lang="en-US" dirty="0"/>
                  <a:t>of the interpolating polynomial that approximates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using the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=−1, −0.5, 0, 0.5, 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What’s our first step?</a:t>
                </a:r>
              </a:p>
              <a:p>
                <a:r>
                  <a:rPr lang="en-US" dirty="0"/>
                  <a:t>We do NOT need to actually construct the polynomial to apply the theorem!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dirty="0"/>
                  <a:t>For this example, the error is,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+0.5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−0.5)(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 fifth derivative is obvious,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+0.5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−0.5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 Error Example 2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need to know where,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+0.5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−0.5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sup>
                    </m:sSup>
                  </m:oMath>
                </a14:m>
                <a:r>
                  <a:rPr lang="en-US" dirty="0"/>
                  <a:t> is a maximum.</a:t>
                </a:r>
              </a:p>
              <a:p>
                <a:r>
                  <a:rPr lang="en-US" dirty="0"/>
                  <a:t>This occurs at the right end point, so the error becomes,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+0.5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−0.5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5!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US" dirty="0"/>
                  <a:t>, we have,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0.25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0.25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+0.5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−0.5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5!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0.000995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=0.75</m:t>
                    </m:r>
                  </m:oMath>
                </a14:m>
                <a:r>
                  <a:rPr lang="en-US" dirty="0"/>
                  <a:t>, we have,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5+0.5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5−0.5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5−1</m:t>
                                </m:r>
                              </m:e>
                            </m:d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5!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2323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61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 Error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interpolation error tends to be smaller the closer you are to the center of the interval you are approximating on.</a:t>
            </a:r>
          </a:p>
          <a:p>
            <a:r>
              <a:rPr lang="en-US" dirty="0"/>
              <a:t>As you get further from the center, the error can become particularly large.</a:t>
            </a:r>
          </a:p>
          <a:p>
            <a:r>
              <a:rPr lang="en-US" dirty="0"/>
              <a:t>This is exacerbated if you choose equally spaced sample points.</a:t>
            </a:r>
          </a:p>
          <a:p>
            <a:r>
              <a:rPr lang="en-US" dirty="0"/>
              <a:t>Polynomials prefer to take certain shapes over others.</a:t>
            </a:r>
          </a:p>
          <a:p>
            <a:r>
              <a:rPr lang="en-US" dirty="0"/>
              <a:t>The shape they prefer to take is quite a bit more “wiggly” than we may like.</a:t>
            </a:r>
          </a:p>
          <a:p>
            <a:r>
              <a:rPr lang="en-US" dirty="0"/>
              <a:t>This is known as the “Runge Phenomenon”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96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Runge</a:t>
            </a:r>
            <a:r>
              <a:rPr lang="en-US" dirty="0"/>
              <a:t> Phenomenon</a:t>
            </a:r>
          </a:p>
        </p:txBody>
      </p:sp>
      <p:pic>
        <p:nvPicPr>
          <p:cNvPr id="1026" name="Picture 2" descr="https://upload.wikimedia.org/wikipedia/commons/thumb/0/0a/Runge_phenomenon.svg/1280px-Runge_phenomen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15" y="1853248"/>
            <a:ext cx="4202838" cy="420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31909" y="2040747"/>
                <a:ext cx="2525197" cy="117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red curve is the </a:t>
                </a:r>
                <a:r>
                  <a:rPr lang="en-US" dirty="0" err="1"/>
                  <a:t>Runge</a:t>
                </a:r>
                <a:r>
                  <a:rPr lang="en-US" dirty="0"/>
                  <a:t>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1+25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909" y="2040747"/>
                <a:ext cx="2525197" cy="1171346"/>
              </a:xfrm>
              <a:prstGeom prst="rect">
                <a:avLst/>
              </a:prstGeom>
              <a:blipFill>
                <a:blip r:embed="rId3"/>
                <a:stretch>
                  <a:fillRect l="-1932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71354" y="3536487"/>
            <a:ext cx="293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blue curve is a 5</a:t>
            </a:r>
            <a:r>
              <a:rPr lang="en-US" baseline="30000" dirty="0"/>
              <a:t>th</a:t>
            </a:r>
            <a:r>
              <a:rPr lang="en-US" dirty="0"/>
              <a:t> order interpolating polynomial with equally spaced points.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1354" y="5061210"/>
            <a:ext cx="293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green curve is a 9</a:t>
            </a:r>
            <a:r>
              <a:rPr lang="en-US" baseline="30000" dirty="0"/>
              <a:t>th</a:t>
            </a:r>
            <a:r>
              <a:rPr lang="en-US" dirty="0"/>
              <a:t> order interpolating polynomial with equally spaced points.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0639" y="6046189"/>
            <a:ext cx="441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https://en.wikipedia.org/wiki/Runge%27s_phenomenon#/media/File:Runge_phenomenon.svg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641975" y="3275112"/>
            <a:ext cx="90805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74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Runge</a:t>
            </a:r>
            <a:r>
              <a:rPr lang="en-US" dirty="0"/>
              <a:t> Phenomenon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you add more terms, the polynomial can get more and more wiggly.</a:t>
            </a:r>
          </a:p>
          <a:p>
            <a:r>
              <a:rPr lang="en-US" dirty="0"/>
              <a:t>Here’s an example from Sauer.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42" y="3472927"/>
            <a:ext cx="3999247" cy="3133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255" y="3472927"/>
            <a:ext cx="6995361" cy="31398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2406" y="6574755"/>
            <a:ext cx="90805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25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If we are allowed to choose the sample points, we can pick them intelligently so that we minimize the error.</a:t>
                </a:r>
              </a:p>
              <a:p>
                <a:pPr lvl="1"/>
                <a:r>
                  <a:rPr lang="en-US" dirty="0"/>
                  <a:t>Say you are trying to approximate the temperature of a steel rod, you tell your experimentalist colleague to take data at certain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These points that minimize the interpolation error are known as </a:t>
                </a:r>
                <a:r>
                  <a:rPr lang="en-US" i="1" dirty="0" err="1"/>
                  <a:t>Chebyshev</a:t>
                </a:r>
                <a:r>
                  <a:rPr lang="en-US" i="1" dirty="0"/>
                  <a:t> Points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Silly scientists often think it’s better to take equally spaced data and we are often stuck with it.</a:t>
                </a:r>
              </a:p>
              <a:p>
                <a:pPr lvl="1"/>
                <a:r>
                  <a:rPr lang="en-US" dirty="0"/>
                  <a:t>Silly scientists…</a:t>
                </a:r>
              </a:p>
              <a:p>
                <a:r>
                  <a:rPr lang="en-US" dirty="0"/>
                  <a:t>If we have to work with equally spaced data, what can we do?</a:t>
                </a:r>
              </a:p>
              <a:p>
                <a:r>
                  <a:rPr lang="en-US" dirty="0"/>
                  <a:t>Instead of interpolating a high order polynomial, we can instead interpolate lower degree polynomials on a subset of the data and then splice them together.</a:t>
                </a:r>
              </a:p>
              <a:p>
                <a:r>
                  <a:rPr lang="en-US" dirty="0"/>
                  <a:t>One way to do this is via </a:t>
                </a:r>
                <a:r>
                  <a:rPr lang="en-US" i="1" dirty="0"/>
                  <a:t>cubic splines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2180" r="-341" b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26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71074-2D2A-09D9-27AA-34659481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C956F-1864-9C21-2365-05BE8FCAD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3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Interpolation 2: Error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AMSC/CMSC 460</a:t>
            </a:r>
          </a:p>
          <a:p>
            <a:r>
              <a:rPr lang="en-US" dirty="0"/>
              <a:t>Dr. Christopher Moakler</a:t>
            </a:r>
          </a:p>
        </p:txBody>
      </p:sp>
    </p:spTree>
    <p:extLst>
      <p:ext uri="{BB962C8B-B14F-4D97-AF65-F5344CB8AC3E}">
        <p14:creationId xmlns:p14="http://schemas.microsoft.com/office/powerpoint/2010/main" val="101140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Vandermonde</a:t>
            </a:r>
            <a:r>
              <a:rPr lang="en-US" dirty="0"/>
              <a:t> Matrix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way we can find the interpolating polynomial is by transforming the question into a system of equations for which we have several methods of solving.</a:t>
                </a:r>
              </a:p>
              <a:p>
                <a:r>
                  <a:rPr lang="en-US" dirty="0"/>
                  <a:t>We want to find a polynomial of the form,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We know the value of the function at n different points, so we can form the system of equations: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12432" y="6063916"/>
            <a:ext cx="2189747" cy="48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Vandermonde</a:t>
            </a:r>
            <a:r>
              <a:rPr lang="en-US" dirty="0"/>
              <a:t> Matrix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086101" y="5805237"/>
            <a:ext cx="126331" cy="258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0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Vandermonde</a:t>
            </a:r>
            <a:r>
              <a:rPr lang="en-US" dirty="0"/>
              <a:t> Determinant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entury Gothic" panose="020B0502020202020204" pitchFamily="34" charset="0"/>
                  </a:rPr>
                  <a:t>This system of equations has a unique solution if the determinant is non-zero.</a:t>
                </a:r>
              </a:p>
              <a:p>
                <a:r>
                  <a:rPr lang="en-US" dirty="0">
                    <a:latin typeface="Century Gothic" panose="020B0502020202020204" pitchFamily="34" charset="0"/>
                  </a:rPr>
                  <a:t>This determinant is known as the </a:t>
                </a:r>
                <a:r>
                  <a:rPr lang="en-US" dirty="0" err="1">
                    <a:latin typeface="Century Gothic" panose="020B0502020202020204" pitchFamily="34" charset="0"/>
                  </a:rPr>
                  <a:t>Vandermonde</a:t>
                </a:r>
                <a:r>
                  <a:rPr lang="en-US" dirty="0">
                    <a:latin typeface="Century Gothic" panose="020B0502020202020204" pitchFamily="34" charset="0"/>
                  </a:rPr>
                  <a:t> Determinant</a:t>
                </a:r>
              </a:p>
              <a:p>
                <a:r>
                  <a:rPr lang="en-US" dirty="0">
                    <a:latin typeface="Century Gothic" panose="020B0502020202020204" pitchFamily="34" charset="0"/>
                  </a:rPr>
                  <a:t>This determinant is nonzero if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dirty="0">
                    <a:latin typeface="Century Gothic" panose="020B0502020202020204" pitchFamily="34" charset="0"/>
                  </a:rPr>
                  <a:t> are unique.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You can find proofs on Wikipedia or in </a:t>
                </a:r>
                <a:r>
                  <a:rPr lang="en-US" i="1" dirty="0"/>
                  <a:t>Sauer.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56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Interpolation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4293" y="1679939"/>
                <a:ext cx="8946541" cy="463664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Using the Lagrange Interpolation Formula to find an approximating polynomial of degree 1 for the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using the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first step is to find the values at the sample points.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we form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polynomials: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Let’s plug in our data points: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−0)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3" y="1679939"/>
                <a:ext cx="8946541" cy="4636640"/>
              </a:xfrm>
              <a:blipFill>
                <a:blip r:embed="rId2"/>
                <a:stretch>
                  <a:fillRect l="-68" t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39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Interpolation Example 1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full degree 1 polynomial is then: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Simplifying gives: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approximation is clearly not great.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445" y="3511456"/>
            <a:ext cx="5227471" cy="31781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52527" y="6381780"/>
            <a:ext cx="90805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Interpolation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Use the Lagrange Interpolation Formula to find an approximating polynomial of degree 3 for the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using the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first step is to find the values at the sample points.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56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Interpolation Example 2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Now we form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polynomials: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319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2278</TotalTime>
  <Words>3394</Words>
  <Application>Microsoft Office PowerPoint</Application>
  <PresentationFormat>Widescreen</PresentationFormat>
  <Paragraphs>181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Cambria Math</vt:lpstr>
      <vt:lpstr>Century Gothic</vt:lpstr>
      <vt:lpstr>Wingdings 3</vt:lpstr>
      <vt:lpstr>Ion</vt:lpstr>
      <vt:lpstr>Any Questions about the Exam Material?</vt:lpstr>
      <vt:lpstr>PowerPoint Presentation</vt:lpstr>
      <vt:lpstr>Interpolation 2: Error Analysis</vt:lpstr>
      <vt:lpstr>Vandermonde Matrix </vt:lpstr>
      <vt:lpstr>Vandermonde Determinant</vt:lpstr>
      <vt:lpstr>Polynomial Interpolation Example 1</vt:lpstr>
      <vt:lpstr>Polynomial Interpolation Example 1 cont</vt:lpstr>
      <vt:lpstr>Polynomial Interpolation Example 2</vt:lpstr>
      <vt:lpstr>Polynomial Interpolation Example 2 cont</vt:lpstr>
      <vt:lpstr>Polynomial Interpolation Example 2 cont</vt:lpstr>
      <vt:lpstr>Polynomial Interpolation Example 2 cont</vt:lpstr>
      <vt:lpstr>Polynomial Interpolation Example 3</vt:lpstr>
      <vt:lpstr>Polynomial Interpolation Example 3 cont</vt:lpstr>
      <vt:lpstr>Polynomial Interpolation Example 4</vt:lpstr>
      <vt:lpstr>Polynomial Interpolation Example 4 cont</vt:lpstr>
      <vt:lpstr>Polynomial Interpolation Example 4 cont</vt:lpstr>
      <vt:lpstr>Polynomial Interpolation Example 4 cont</vt:lpstr>
      <vt:lpstr>Interpolation Error</vt:lpstr>
      <vt:lpstr>Interpolation Error Example 1</vt:lpstr>
      <vt:lpstr>Interpolation Error Example 2</vt:lpstr>
      <vt:lpstr>Interpolation Error Example 2 cont</vt:lpstr>
      <vt:lpstr>Interpolation Error cont</vt:lpstr>
      <vt:lpstr>Runge Phenomenon</vt:lpstr>
      <vt:lpstr>Runge Phenomenon cont</vt:lpstr>
      <vt:lpstr>Improving the error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Interpolation 2: Error Analysis</dc:title>
  <dc:creator>Christopher Moakler</dc:creator>
  <cp:lastModifiedBy>Christopher John Moakler</cp:lastModifiedBy>
  <cp:revision>31</cp:revision>
  <dcterms:created xsi:type="dcterms:W3CDTF">2022-03-15T03:39:49Z</dcterms:created>
  <dcterms:modified xsi:type="dcterms:W3CDTF">2022-11-15T08:15:09Z</dcterms:modified>
</cp:coreProperties>
</file>